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5"/>
  </p:notesMasterIdLst>
  <p:handoutMasterIdLst>
    <p:handoutMasterId r:id="rId16"/>
  </p:handoutMasterIdLst>
  <p:sldIdLst>
    <p:sldId id="256" r:id="rId2"/>
    <p:sldId id="374" r:id="rId3"/>
    <p:sldId id="437" r:id="rId4"/>
    <p:sldId id="395" r:id="rId5"/>
    <p:sldId id="439" r:id="rId6"/>
    <p:sldId id="397" r:id="rId7"/>
    <p:sldId id="438" r:id="rId8"/>
    <p:sldId id="443" r:id="rId9"/>
    <p:sldId id="396" r:id="rId10"/>
    <p:sldId id="440" r:id="rId11"/>
    <p:sldId id="441" r:id="rId12"/>
    <p:sldId id="442" r:id="rId13"/>
    <p:sldId id="373" r:id="rId1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p:cViewPr varScale="1">
        <p:scale>
          <a:sx n="91" d="100"/>
          <a:sy n="91" d="100"/>
        </p:scale>
        <p:origin x="-1218" y="-108"/>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254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18/03/2014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3/18/2014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A5134C9-1C9D-47AB-8A02-B09A56C54F59}"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9C84A54-AC53-4761-BC97-B9EC2F1BD2C6}" type="slidenum">
              <a:rPr lang="en-CA" smtClean="0"/>
              <a:pPr>
                <a:defRPr/>
              </a:pPr>
              <a:t>4</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9C84A54-AC53-4761-BC97-B9EC2F1BD2C6}" type="slidenum">
              <a:rPr lang="en-CA" smtClean="0"/>
              <a:pPr>
                <a:defRPr/>
              </a:pPr>
              <a:t>5</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13</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Forests</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Forests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CA" altLang="en-US" dirty="0" smtClean="0">
                <a:latin typeface="Arial" charset="0"/>
                <a:cs typeface="Arial" charset="0"/>
              </a:rPr>
              <a:t>Application</a:t>
            </a:r>
          </a:p>
        </p:txBody>
      </p:sp>
      <p:sp>
        <p:nvSpPr>
          <p:cNvPr id="23555"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In C++, if you do not use multiple inheritance, the class inheritance structure is a forest</a:t>
            </a:r>
          </a:p>
          <a:p>
            <a:pPr lvl="1"/>
            <a:r>
              <a:rPr lang="en-CA" altLang="en-US" dirty="0" smtClean="0">
                <a:latin typeface="Arial" charset="0"/>
                <a:cs typeface="Arial" charset="0"/>
              </a:rPr>
              <a:t>In Java and C#, it is a rooted tree with </a:t>
            </a:r>
            <a:r>
              <a:rPr lang="en-CA" altLang="en-US" dirty="0" smtClean="0">
                <a:latin typeface="Consolas" panose="020B0609020204030204" pitchFamily="49" charset="0"/>
                <a:cs typeface="Consolas" panose="020B0609020204030204" pitchFamily="49" charset="0"/>
              </a:rPr>
              <a:t>Object</a:t>
            </a:r>
            <a:r>
              <a:rPr lang="en-CA" altLang="en-US" dirty="0" smtClean="0">
                <a:latin typeface="Arial" charset="0"/>
                <a:cs typeface="Arial" charset="0"/>
              </a:rPr>
              <a:t> being the root class</a:t>
            </a:r>
          </a:p>
          <a:p>
            <a:pPr lvl="1"/>
            <a:endParaRPr lang="en-CA" altLang="en-US" dirty="0">
              <a:latin typeface="Arial" charset="0"/>
              <a:cs typeface="Arial" charset="0"/>
            </a:endParaRPr>
          </a:p>
          <a:p>
            <a:pPr marL="357188" indent="-357188">
              <a:buNone/>
            </a:pPr>
            <a:r>
              <a:rPr lang="en-CA" altLang="en-US" dirty="0" smtClean="0">
                <a:latin typeface="Arial" charset="0"/>
                <a:cs typeface="Arial" charset="0"/>
              </a:rPr>
              <a:t>	If you allow multiple inheritance in C++, you have a partial order</a:t>
            </a:r>
          </a:p>
          <a:p>
            <a:pPr lvl="1"/>
            <a:r>
              <a:rPr lang="en-CA" altLang="en-US" dirty="0" smtClean="0">
                <a:latin typeface="Arial" charset="0"/>
                <a:cs typeface="Arial" charset="0"/>
              </a:rPr>
              <a:t>A </a:t>
            </a:r>
            <a:r>
              <a:rPr lang="en-CA" altLang="en-US" i="1" dirty="0" smtClean="0">
                <a:latin typeface="Arial" charset="0"/>
                <a:cs typeface="Arial" charset="0"/>
              </a:rPr>
              <a:t>directed acyclic graph</a:t>
            </a:r>
            <a:r>
              <a:rPr lang="en-CA" altLang="en-US" dirty="0" smtClean="0">
                <a:latin typeface="Arial" charset="0"/>
                <a:cs typeface="Arial" charset="0"/>
              </a:rPr>
              <a:t> data structure allows you store such a relation</a:t>
            </a:r>
          </a:p>
        </p:txBody>
      </p:sp>
    </p:spTree>
    <p:extLst>
      <p:ext uri="{BB962C8B-B14F-4D97-AF65-F5344CB8AC3E}">
        <p14:creationId xmlns:p14="http://schemas.microsoft.com/office/powerpoint/2010/main" val="41174546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CA" altLang="en-US" dirty="0" smtClean="0">
                <a:latin typeface="Arial" charset="0"/>
                <a:cs typeface="Arial" charset="0"/>
              </a:rPr>
              <a:t>Looking ahead</a:t>
            </a:r>
          </a:p>
        </p:txBody>
      </p:sp>
      <p:sp>
        <p:nvSpPr>
          <p:cNvPr id="23555"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We will revisit forests with</a:t>
            </a:r>
          </a:p>
          <a:p>
            <a:pPr lvl="1"/>
            <a:r>
              <a:rPr lang="en-CA" altLang="en-US" dirty="0" smtClean="0">
                <a:latin typeface="Arial" charset="0"/>
                <a:cs typeface="Arial" charset="0"/>
              </a:rPr>
              <a:t>The disjoint set data structure</a:t>
            </a:r>
          </a:p>
          <a:p>
            <a:pPr lvl="1"/>
            <a:r>
              <a:rPr lang="en-CA" altLang="en-US" dirty="0" smtClean="0">
                <a:latin typeface="Arial" charset="0"/>
                <a:cs typeface="Arial" charset="0"/>
              </a:rPr>
              <a:t>Graph theory</a:t>
            </a:r>
          </a:p>
        </p:txBody>
      </p:sp>
    </p:spTree>
    <p:extLst>
      <p:ext uri="{BB962C8B-B14F-4D97-AF65-F5344CB8AC3E}">
        <p14:creationId xmlns:p14="http://schemas.microsoft.com/office/powerpoint/2010/main" val="7401199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CA" altLang="en-US" dirty="0" smtClean="0">
                <a:latin typeface="Arial" charset="0"/>
                <a:cs typeface="Arial" charset="0"/>
              </a:rPr>
              <a:t>Summary</a:t>
            </a:r>
          </a:p>
        </p:txBody>
      </p:sp>
      <p:sp>
        <p:nvSpPr>
          <p:cNvPr id="23555"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In this topic, we defined a forest</a:t>
            </a:r>
          </a:p>
          <a:p>
            <a:pPr lvl="1"/>
            <a:r>
              <a:rPr lang="en-CA" altLang="en-US" dirty="0" smtClean="0">
                <a:latin typeface="Arial" charset="0"/>
                <a:cs typeface="Arial" charset="0"/>
              </a:rPr>
              <a:t>A collection of rooted trees</a:t>
            </a:r>
          </a:p>
          <a:p>
            <a:pPr lvl="1"/>
            <a:r>
              <a:rPr lang="en-CA" altLang="en-US" dirty="0" smtClean="0">
                <a:latin typeface="Arial" charset="0"/>
                <a:cs typeface="Arial" charset="0"/>
              </a:rPr>
              <a:t>One less restriction than a hierarchical order</a:t>
            </a:r>
          </a:p>
          <a:p>
            <a:pPr lvl="1"/>
            <a:r>
              <a:rPr lang="en-CA" altLang="en-US" dirty="0" smtClean="0">
                <a:latin typeface="Arial" charset="0"/>
                <a:cs typeface="Arial" charset="0"/>
              </a:rPr>
              <a:t>One more restriction than partial orders</a:t>
            </a:r>
          </a:p>
          <a:p>
            <a:pPr lvl="1"/>
            <a:r>
              <a:rPr lang="en-CA" altLang="en-US" dirty="0" smtClean="0">
                <a:latin typeface="Arial" charset="0"/>
                <a:cs typeface="Arial" charset="0"/>
              </a:rPr>
              <a:t>Traversals can be defined on forests</a:t>
            </a:r>
          </a:p>
          <a:p>
            <a:pPr lvl="1"/>
            <a:r>
              <a:rPr lang="en-CA" altLang="en-US" dirty="0" smtClean="0">
                <a:latin typeface="Arial" charset="0"/>
                <a:cs typeface="Arial" charset="0"/>
              </a:rPr>
              <a:t>Considered two implementations:</a:t>
            </a:r>
          </a:p>
          <a:p>
            <a:pPr lvl="2"/>
            <a:r>
              <a:rPr lang="en-CA" altLang="en-US" dirty="0" smtClean="0">
                <a:latin typeface="Arial" charset="0"/>
                <a:cs typeface="Arial" charset="0"/>
              </a:rPr>
              <a:t>Linked list of simple trees</a:t>
            </a:r>
          </a:p>
          <a:p>
            <a:pPr lvl="2"/>
            <a:r>
              <a:rPr lang="en-CA" altLang="en-US" dirty="0" smtClean="0">
                <a:latin typeface="Arial" charset="0"/>
                <a:cs typeface="Arial" charset="0"/>
              </a:rPr>
              <a:t>A parental tree implementation</a:t>
            </a:r>
          </a:p>
          <a:p>
            <a:pPr lvl="1"/>
            <a:r>
              <a:rPr lang="en-CA" altLang="en-US" dirty="0" smtClean="0">
                <a:latin typeface="Arial" charset="0"/>
                <a:cs typeface="Arial" charset="0"/>
              </a:rPr>
              <a:t>Represents </a:t>
            </a:r>
            <a:r>
              <a:rPr lang="en-CA" altLang="en-US" dirty="0" smtClean="0">
                <a:latin typeface="Arial" charset="0"/>
                <a:cs typeface="Arial" charset="0"/>
              </a:rPr>
              <a:t>the Windows concept of drives</a:t>
            </a:r>
          </a:p>
        </p:txBody>
      </p:sp>
    </p:spTree>
    <p:extLst>
      <p:ext uri="{BB962C8B-B14F-4D97-AF65-F5344CB8AC3E}">
        <p14:creationId xmlns:p14="http://schemas.microsoft.com/office/powerpoint/2010/main" val="6739981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http://en.wikipedia.org/wiki/Tree_(graph_theory)#forest</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This topic covers Prim’s algorithm:</a:t>
            </a:r>
          </a:p>
          <a:p>
            <a:pPr lvl="1"/>
            <a:r>
              <a:rPr lang="en-US" altLang="en-US" dirty="0" smtClean="0">
                <a:latin typeface="Arial" charset="0"/>
                <a:cs typeface="Arial" charset="0"/>
              </a:rPr>
              <a:t>Finding a minimum spanning tree</a:t>
            </a:r>
          </a:p>
          <a:p>
            <a:pPr lvl="1"/>
            <a:r>
              <a:rPr lang="en-US" altLang="en-US" dirty="0" smtClean="0">
                <a:latin typeface="Arial" charset="0"/>
                <a:cs typeface="Arial" charset="0"/>
              </a:rPr>
              <a:t>The idea and the algorithm</a:t>
            </a:r>
          </a:p>
          <a:p>
            <a:pPr lvl="1"/>
            <a:r>
              <a:rPr lang="en-US" altLang="en-US" dirty="0" smtClean="0">
                <a:latin typeface="Arial" charset="0"/>
                <a:cs typeface="Arial" charset="0"/>
              </a:rPr>
              <a:t>An example</a:t>
            </a:r>
          </a:p>
        </p:txBody>
      </p:sp>
    </p:spTree>
    <p:extLst>
      <p:ext uri="{BB962C8B-B14F-4D97-AF65-F5344CB8AC3E}">
        <p14:creationId xmlns:p14="http://schemas.microsoft.com/office/powerpoint/2010/main" val="31611313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Hierarchical relation</a:t>
            </a:r>
            <a:endParaRPr lang="en-CA" dirty="0"/>
          </a:p>
        </p:txBody>
      </p:sp>
      <p:sp>
        <p:nvSpPr>
          <p:cNvPr id="3" name="Content Placeholder 2"/>
          <p:cNvSpPr>
            <a:spLocks noGrp="1"/>
          </p:cNvSpPr>
          <p:nvPr>
            <p:ph idx="1"/>
          </p:nvPr>
        </p:nvSpPr>
        <p:spPr/>
        <p:txBody>
          <a:bodyPr/>
          <a:lstStyle/>
          <a:p>
            <a:pPr>
              <a:buFont typeface="Arial" pitchFamily="34" charset="0"/>
              <a:buNone/>
            </a:pPr>
            <a:r>
              <a:rPr lang="en-US" dirty="0" smtClean="0"/>
              <a:t>	Recall the properties of a hierarchical relation:</a:t>
            </a:r>
            <a:endParaRPr lang="en-US" dirty="0"/>
          </a:p>
          <a:p>
            <a:pPr lvl="1"/>
            <a:r>
              <a:rPr lang="en-US" dirty="0"/>
              <a:t>It is never true that </a:t>
            </a:r>
            <a:r>
              <a:rPr lang="en-US" i="1" dirty="0">
                <a:latin typeface="Times New Roman" pitchFamily="18" charset="0"/>
              </a:rPr>
              <a:t>x</a:t>
            </a:r>
            <a:r>
              <a:rPr lang="en-US" dirty="0">
                <a:latin typeface="Times New Roman" pitchFamily="18" charset="0"/>
              </a:rPr>
              <a:t> </a:t>
            </a:r>
            <a:r>
              <a:rPr lang="en-CA" dirty="0"/>
              <a:t>≺</a:t>
            </a:r>
            <a:r>
              <a:rPr lang="en-US" dirty="0">
                <a:latin typeface="Times New Roman" pitchFamily="18" charset="0"/>
              </a:rPr>
              <a:t> </a:t>
            </a:r>
            <a:r>
              <a:rPr lang="en-US" i="1" dirty="0">
                <a:latin typeface="Times New Roman" pitchFamily="18" charset="0"/>
              </a:rPr>
              <a:t>x</a:t>
            </a:r>
            <a:endParaRPr lang="en-US" dirty="0"/>
          </a:p>
          <a:p>
            <a:pPr lvl="1"/>
            <a:r>
              <a:rPr lang="en-US" dirty="0"/>
              <a:t>If </a:t>
            </a:r>
            <a:r>
              <a:rPr lang="en-US" i="1" dirty="0">
                <a:latin typeface="Times New Roman" pitchFamily="18" charset="0"/>
              </a:rPr>
              <a:t>x </a:t>
            </a:r>
            <a:r>
              <a:rPr lang="en-CA" dirty="0"/>
              <a:t>≺</a:t>
            </a:r>
            <a:r>
              <a:rPr lang="en-US" i="1" dirty="0">
                <a:latin typeface="Times New Roman" pitchFamily="18" charset="0"/>
              </a:rPr>
              <a:t> y</a:t>
            </a:r>
            <a:r>
              <a:rPr lang="en-US" dirty="0"/>
              <a:t> then </a:t>
            </a:r>
            <a:r>
              <a:rPr lang="en-US" i="1" dirty="0">
                <a:latin typeface="Times New Roman" pitchFamily="18" charset="0"/>
              </a:rPr>
              <a:t>y </a:t>
            </a:r>
            <a:r>
              <a:rPr lang="en-CA" dirty="0"/>
              <a:t>⊀</a:t>
            </a:r>
            <a:r>
              <a:rPr lang="en-US" dirty="0"/>
              <a:t> </a:t>
            </a:r>
            <a:r>
              <a:rPr lang="en-US" i="1" dirty="0">
                <a:latin typeface="Times New Roman" pitchFamily="18" charset="0"/>
              </a:rPr>
              <a:t>x</a:t>
            </a:r>
            <a:endParaRPr lang="en-US" dirty="0"/>
          </a:p>
          <a:p>
            <a:pPr lvl="1"/>
            <a:r>
              <a:rPr lang="en-US" dirty="0"/>
              <a:t>If </a:t>
            </a:r>
            <a:r>
              <a:rPr lang="en-US" i="1" dirty="0">
                <a:latin typeface="Times New Roman" pitchFamily="18" charset="0"/>
              </a:rPr>
              <a:t>x </a:t>
            </a:r>
            <a:r>
              <a:rPr lang="en-CA" dirty="0"/>
              <a:t>≺</a:t>
            </a:r>
            <a:r>
              <a:rPr lang="en-US" i="1" dirty="0">
                <a:latin typeface="Times New Roman" pitchFamily="18" charset="0"/>
              </a:rPr>
              <a:t> y</a:t>
            </a:r>
            <a:r>
              <a:rPr lang="en-US" dirty="0"/>
              <a:t> and </a:t>
            </a:r>
            <a:r>
              <a:rPr lang="en-US" i="1" dirty="0">
                <a:latin typeface="Times New Roman" pitchFamily="18" charset="0"/>
              </a:rPr>
              <a:t>y </a:t>
            </a:r>
            <a:r>
              <a:rPr lang="en-CA" dirty="0"/>
              <a:t>≺</a:t>
            </a:r>
            <a:r>
              <a:rPr lang="en-US" i="1" dirty="0">
                <a:latin typeface="Times New Roman" pitchFamily="18" charset="0"/>
              </a:rPr>
              <a:t> z</a:t>
            </a:r>
            <a:r>
              <a:rPr lang="en-US" dirty="0"/>
              <a:t>, it follows that </a:t>
            </a:r>
            <a:r>
              <a:rPr lang="en-US" i="1" dirty="0">
                <a:latin typeface="Times New Roman" pitchFamily="18" charset="0"/>
              </a:rPr>
              <a:t>x </a:t>
            </a:r>
            <a:r>
              <a:rPr lang="en-CA" dirty="0"/>
              <a:t>≺</a:t>
            </a:r>
            <a:r>
              <a:rPr lang="en-US" i="1" dirty="0">
                <a:latin typeface="Times New Roman" pitchFamily="18" charset="0"/>
              </a:rPr>
              <a:t> z</a:t>
            </a:r>
          </a:p>
          <a:p>
            <a:pPr lvl="1"/>
            <a:r>
              <a:rPr lang="en-US" dirty="0"/>
              <a:t>There is a root </a:t>
            </a:r>
            <a:r>
              <a:rPr lang="en-US" i="1" dirty="0">
                <a:latin typeface="Times New Roman" pitchFamily="18" charset="0"/>
              </a:rPr>
              <a:t>r</a:t>
            </a:r>
            <a:r>
              <a:rPr lang="en-US" dirty="0"/>
              <a:t> such that </a:t>
            </a:r>
            <a:r>
              <a:rPr lang="en-US" i="1" dirty="0">
                <a:latin typeface="Times New Roman" pitchFamily="18" charset="0"/>
              </a:rPr>
              <a:t>r </a:t>
            </a:r>
            <a:r>
              <a:rPr lang="en-CA" dirty="0"/>
              <a:t>≺</a:t>
            </a:r>
            <a:r>
              <a:rPr lang="en-US" i="1" dirty="0">
                <a:latin typeface="Times New Roman" pitchFamily="18" charset="0"/>
              </a:rPr>
              <a:t> x</a:t>
            </a:r>
            <a:r>
              <a:rPr lang="en-US" dirty="0"/>
              <a:t> for all </a:t>
            </a:r>
            <a:r>
              <a:rPr lang="en-US" i="1" dirty="0">
                <a:latin typeface="Times New Roman" pitchFamily="18" charset="0"/>
              </a:rPr>
              <a:t>x</a:t>
            </a:r>
          </a:p>
          <a:p>
            <a:pPr lvl="1"/>
            <a:r>
              <a:rPr lang="en-US" dirty="0"/>
              <a:t>If is </a:t>
            </a:r>
            <a:r>
              <a:rPr lang="en-US" i="1" dirty="0">
                <a:latin typeface="Times New Roman" pitchFamily="18" charset="0"/>
              </a:rPr>
              <a:t>x </a:t>
            </a:r>
            <a:r>
              <a:rPr lang="en-CA" dirty="0"/>
              <a:t>≺</a:t>
            </a:r>
            <a:r>
              <a:rPr lang="en-US" i="1" dirty="0">
                <a:latin typeface="Times New Roman" pitchFamily="18" charset="0"/>
              </a:rPr>
              <a:t> z</a:t>
            </a:r>
            <a:r>
              <a:rPr lang="en-US" dirty="0"/>
              <a:t> and </a:t>
            </a:r>
            <a:r>
              <a:rPr lang="en-US" i="1" dirty="0">
                <a:latin typeface="Times New Roman" pitchFamily="18" charset="0"/>
              </a:rPr>
              <a:t>y </a:t>
            </a:r>
            <a:r>
              <a:rPr lang="en-CA" dirty="0"/>
              <a:t>≺</a:t>
            </a:r>
            <a:r>
              <a:rPr lang="en-US" i="1" dirty="0">
                <a:latin typeface="Times New Roman" pitchFamily="18" charset="0"/>
              </a:rPr>
              <a:t> z</a:t>
            </a:r>
            <a:r>
              <a:rPr lang="en-US" dirty="0"/>
              <a:t>, it follows that either </a:t>
            </a:r>
            <a:r>
              <a:rPr lang="en-US" i="1" dirty="0">
                <a:latin typeface="Times New Roman" pitchFamily="18" charset="0"/>
              </a:rPr>
              <a:t>x </a:t>
            </a:r>
            <a:r>
              <a:rPr lang="en-CA" dirty="0"/>
              <a:t>≺</a:t>
            </a:r>
            <a:r>
              <a:rPr lang="en-US" i="1" dirty="0">
                <a:latin typeface="Times New Roman" pitchFamily="18" charset="0"/>
              </a:rPr>
              <a:t> y</a:t>
            </a:r>
            <a:r>
              <a:rPr lang="en-US" dirty="0"/>
              <a:t>, </a:t>
            </a:r>
            <a:r>
              <a:rPr lang="en-US" i="1" dirty="0">
                <a:latin typeface="Times New Roman" pitchFamily="18" charset="0"/>
              </a:rPr>
              <a:t>x = y</a:t>
            </a:r>
            <a:r>
              <a:rPr lang="en-US" dirty="0"/>
              <a:t> or</a:t>
            </a:r>
            <a:r>
              <a:rPr lang="en-US" i="1" dirty="0">
                <a:latin typeface="Times New Roman" pitchFamily="18" charset="0"/>
              </a:rPr>
              <a:t> x </a:t>
            </a:r>
            <a:r>
              <a:rPr lang="en-CA" dirty="0"/>
              <a:t>≻</a:t>
            </a:r>
            <a:r>
              <a:rPr lang="en-US" i="1" dirty="0">
                <a:latin typeface="Times New Roman" pitchFamily="18" charset="0"/>
              </a:rPr>
              <a:t> y</a:t>
            </a:r>
          </a:p>
          <a:p>
            <a:pPr marL="0" indent="0">
              <a:buNone/>
            </a:pPr>
            <a:endParaRPr lang="en-CA" dirty="0" smtClean="0"/>
          </a:p>
          <a:p>
            <a:pPr marL="357188" indent="-357188">
              <a:buNone/>
            </a:pPr>
            <a:r>
              <a:rPr lang="en-US" dirty="0" smtClean="0"/>
              <a:t>	If we remove the restriction that there is a unique root </a:t>
            </a:r>
            <a:r>
              <a:rPr lang="en-US" i="1" dirty="0">
                <a:latin typeface="Times New Roman" pitchFamily="18" charset="0"/>
              </a:rPr>
              <a:t>r</a:t>
            </a:r>
            <a:r>
              <a:rPr lang="en-US" dirty="0" smtClean="0"/>
              <a:t>, we allow for the possibility of a number of roots</a:t>
            </a:r>
          </a:p>
          <a:p>
            <a:pPr lvl="1"/>
            <a:r>
              <a:rPr lang="en-US" dirty="0" smtClean="0"/>
              <a:t>If a set </a:t>
            </a:r>
            <a:r>
              <a:rPr lang="en-US" i="1" dirty="0" smtClean="0">
                <a:latin typeface="Times New Roman" panose="02020603050405020304" pitchFamily="18" charset="0"/>
                <a:cs typeface="Times New Roman" panose="02020603050405020304" pitchFamily="18" charset="0"/>
              </a:rPr>
              <a:t>S</a:t>
            </a:r>
            <a:r>
              <a:rPr lang="en-US" dirty="0" smtClean="0"/>
              <a:t> has such a relationship on it, we can define a tree rooted at a point </a:t>
            </a:r>
            <a:r>
              <a:rPr lang="en-US" i="1" dirty="0">
                <a:latin typeface="Times New Roman" pitchFamily="18" charset="0"/>
              </a:rPr>
              <a:t>x</a:t>
            </a:r>
            <a:r>
              <a:rPr lang="en-US" dirty="0" smtClean="0"/>
              <a:t> as the collection of all </a:t>
            </a:r>
            <a:r>
              <a:rPr lang="en-US" i="1" dirty="0" smtClean="0">
                <a:latin typeface="Times New Roman" pitchFamily="18" charset="0"/>
              </a:rPr>
              <a:t>y</a:t>
            </a:r>
            <a:r>
              <a:rPr lang="en-US" dirty="0" smtClean="0"/>
              <a:t> such that </a:t>
            </a:r>
            <a:r>
              <a:rPr lang="en-US" i="1" dirty="0">
                <a:latin typeface="Times New Roman" pitchFamily="18" charset="0"/>
              </a:rPr>
              <a:t>x </a:t>
            </a:r>
            <a:r>
              <a:rPr lang="en-CA" dirty="0"/>
              <a:t>≺</a:t>
            </a:r>
            <a:r>
              <a:rPr lang="en-US" i="1" dirty="0">
                <a:latin typeface="Times New Roman" pitchFamily="18" charset="0"/>
              </a:rPr>
              <a:t> </a:t>
            </a:r>
            <a:r>
              <a:rPr lang="en-US" i="1" dirty="0" smtClean="0">
                <a:latin typeface="Times New Roman" pitchFamily="18" charset="0"/>
              </a:rPr>
              <a:t>y</a:t>
            </a:r>
          </a:p>
          <a:p>
            <a:pPr lvl="1"/>
            <a:r>
              <a:rPr lang="en-US" dirty="0" smtClean="0"/>
              <a:t>For a finite set </a:t>
            </a:r>
            <a:r>
              <a:rPr lang="en-US" i="1" dirty="0" smtClean="0">
                <a:latin typeface="Times New Roman" panose="02020603050405020304" pitchFamily="18" charset="0"/>
                <a:cs typeface="Times New Roman" panose="02020603050405020304" pitchFamily="18" charset="0"/>
              </a:rPr>
              <a:t>S</a:t>
            </a:r>
            <a:r>
              <a:rPr lang="en-US" dirty="0" smtClean="0"/>
              <a:t>, there is a set of points </a:t>
            </a:r>
            <a:r>
              <a:rPr lang="en-US" i="1" dirty="0" smtClean="0">
                <a:latin typeface="Times New Roman" panose="02020603050405020304" pitchFamily="18" charset="0"/>
                <a:cs typeface="Times New Roman" panose="02020603050405020304" pitchFamily="18" charset="0"/>
              </a:rPr>
              <a:t>R</a:t>
            </a:r>
            <a:r>
              <a:rPr lang="en-US" dirty="0" smtClean="0"/>
              <a:t> such that for each </a:t>
            </a:r>
            <a:r>
              <a:rPr lang="en-US" i="1" dirty="0" smtClean="0">
                <a:latin typeface="Times New Roman" panose="02020603050405020304" pitchFamily="18" charset="0"/>
                <a:cs typeface="Times New Roman" panose="02020603050405020304" pitchFamily="18" charset="0"/>
              </a:rPr>
              <a:t>r </a:t>
            </a:r>
            <a:r>
              <a:rPr lang="en-CA" dirty="0" smtClean="0">
                <a:latin typeface="Times New Roman" panose="02020603050405020304" pitchFamily="18" charset="0"/>
                <a:cs typeface="Times New Roman" panose="02020603050405020304" pitchFamily="18" charset="0"/>
              </a:rPr>
              <a:t>∈ </a:t>
            </a:r>
            <a:r>
              <a:rPr lang="en-US" i="1" dirty="0" smtClean="0">
                <a:latin typeface="Times New Roman" panose="02020603050405020304" pitchFamily="18" charset="0"/>
                <a:cs typeface="Times New Roman" panose="02020603050405020304" pitchFamily="18" charset="0"/>
              </a:rPr>
              <a:t>R</a:t>
            </a:r>
            <a:r>
              <a:rPr lang="en-US" dirty="0" smtClean="0"/>
              <a:t>, there are no points </a:t>
            </a:r>
            <a:r>
              <a:rPr lang="en-US" i="1" dirty="0" smtClean="0">
                <a:latin typeface="Times New Roman" pitchFamily="18" charset="0"/>
              </a:rPr>
              <a:t>x </a:t>
            </a:r>
            <a:r>
              <a:rPr lang="en-CA" dirty="0" smtClean="0"/>
              <a:t>∈ </a:t>
            </a:r>
            <a:r>
              <a:rPr lang="en-US" i="1" dirty="0" smtClean="0">
                <a:latin typeface="Times New Roman" panose="02020603050405020304" pitchFamily="18" charset="0"/>
                <a:cs typeface="Times New Roman" panose="02020603050405020304" pitchFamily="18" charset="0"/>
              </a:rPr>
              <a:t>S</a:t>
            </a:r>
            <a:r>
              <a:rPr lang="en-US" dirty="0" smtClean="0"/>
              <a:t> such </a:t>
            </a:r>
            <a:r>
              <a:rPr lang="en-US" dirty="0"/>
              <a:t>that </a:t>
            </a:r>
            <a:r>
              <a:rPr lang="en-US" i="1" dirty="0">
                <a:latin typeface="Times New Roman" pitchFamily="18" charset="0"/>
              </a:rPr>
              <a:t>x </a:t>
            </a:r>
            <a:r>
              <a:rPr lang="en-CA" dirty="0"/>
              <a:t>≺</a:t>
            </a:r>
            <a:r>
              <a:rPr lang="en-US" i="1" dirty="0">
                <a:latin typeface="Times New Roman" pitchFamily="18" charset="0"/>
              </a:rPr>
              <a:t> </a:t>
            </a:r>
            <a:r>
              <a:rPr lang="en-US" i="1" dirty="0" smtClean="0">
                <a:latin typeface="Times New Roman" pitchFamily="18" charset="0"/>
              </a:rPr>
              <a:t>r</a:t>
            </a:r>
          </a:p>
          <a:p>
            <a:pPr lvl="2"/>
            <a:r>
              <a:rPr lang="en-CA" dirty="0" smtClean="0"/>
              <a:t>We call </a:t>
            </a:r>
            <a:r>
              <a:rPr lang="en-CA" i="1" dirty="0" smtClean="0">
                <a:latin typeface="Times New Roman" panose="02020603050405020304" pitchFamily="18" charset="0"/>
                <a:cs typeface="Times New Roman" panose="02020603050405020304" pitchFamily="18" charset="0"/>
              </a:rPr>
              <a:t>R</a:t>
            </a:r>
            <a:r>
              <a:rPr lang="en-CA" dirty="0" smtClean="0"/>
              <a:t> the set of roots</a:t>
            </a:r>
            <a:endParaRPr lang="en-CA" dirty="0"/>
          </a:p>
          <a:p>
            <a:pPr lvl="1"/>
            <a:endParaRPr lang="en-CA" dirty="0"/>
          </a:p>
        </p:txBody>
      </p:sp>
    </p:spTree>
    <p:extLst>
      <p:ext uri="{BB962C8B-B14F-4D97-AF65-F5344CB8AC3E}">
        <p14:creationId xmlns:p14="http://schemas.microsoft.com/office/powerpoint/2010/main" val="3008754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CA" altLang="en-US" dirty="0" smtClean="0">
                <a:latin typeface="Arial" charset="0"/>
                <a:cs typeface="Arial" charset="0"/>
              </a:rPr>
              <a:t>Definition</a:t>
            </a:r>
            <a:endParaRPr lang="en-US" altLang="en-US" dirty="0" smtClean="0">
              <a:latin typeface="Arial" charset="0"/>
              <a:cs typeface="Arial" charset="0"/>
            </a:endParaRPr>
          </a:p>
        </p:txBody>
      </p:sp>
      <p:sp>
        <p:nvSpPr>
          <p:cNvPr id="2253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 rooted forest is a data structure that is a collection of disjoint rooted trees</a:t>
            </a:r>
          </a:p>
          <a:p>
            <a:pPr lvl="1"/>
            <a:r>
              <a:rPr lang="en-US" altLang="en-US" dirty="0" smtClean="0">
                <a:latin typeface="Arial" charset="0"/>
                <a:cs typeface="Arial" charset="0"/>
              </a:rPr>
              <a:t>A forest can be used to store the previously described relation</a:t>
            </a:r>
          </a:p>
        </p:txBody>
      </p:sp>
      <p:pic>
        <p:nvPicPr>
          <p:cNvPr id="6146" name="Picture 2" descr="C:\Users\dwharder\Desktop\a1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2636912"/>
            <a:ext cx="6552605" cy="2345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19777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CA" altLang="en-US" dirty="0" smtClean="0">
                <a:latin typeface="Arial" charset="0"/>
                <a:cs typeface="Arial" charset="0"/>
              </a:rPr>
              <a:t>Definition</a:t>
            </a:r>
            <a:endParaRPr lang="en-US" altLang="en-US" dirty="0" smtClean="0">
              <a:latin typeface="Arial" charset="0"/>
              <a:cs typeface="Arial" charset="0"/>
            </a:endParaRPr>
          </a:p>
        </p:txBody>
      </p:sp>
      <p:sp>
        <p:nvSpPr>
          <p:cNvPr id="2253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Note that:</a:t>
            </a:r>
          </a:p>
          <a:p>
            <a:pPr lvl="1"/>
            <a:r>
              <a:rPr lang="en-US" altLang="en-US" dirty="0" smtClean="0">
                <a:latin typeface="Arial" charset="0"/>
                <a:cs typeface="Arial" charset="0"/>
              </a:rPr>
              <a:t>Any tree can be converted into a forest by removing the root node</a:t>
            </a:r>
          </a:p>
          <a:p>
            <a:pPr lvl="1"/>
            <a:r>
              <a:rPr lang="en-US" altLang="en-US" dirty="0" smtClean="0">
                <a:latin typeface="Arial" charset="0"/>
                <a:cs typeface="Arial" charset="0"/>
              </a:rPr>
              <a:t>Any forest can be converted into a tree by adding a root node that has the roots of all the trees in the forest as children</a:t>
            </a:r>
          </a:p>
        </p:txBody>
      </p:sp>
    </p:spTree>
    <p:extLst>
      <p:ext uri="{BB962C8B-B14F-4D97-AF65-F5344CB8AC3E}">
        <p14:creationId xmlns:p14="http://schemas.microsoft.com/office/powerpoint/2010/main" val="8479268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CA" altLang="en-US" dirty="0" smtClean="0">
                <a:latin typeface="Arial" charset="0"/>
                <a:cs typeface="Arial" charset="0"/>
              </a:rPr>
              <a:t>Traversals</a:t>
            </a:r>
          </a:p>
        </p:txBody>
      </p:sp>
      <p:sp>
        <p:nvSpPr>
          <p:cNvPr id="24579"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Traversals on forests can be achieved by treating the roots as children of a notional root</a:t>
            </a:r>
          </a:p>
        </p:txBody>
      </p:sp>
      <p:sp>
        <p:nvSpPr>
          <p:cNvPr id="24581" name="Rectangle 5"/>
          <p:cNvSpPr>
            <a:spLocks noChangeArrowheads="1"/>
          </p:cNvSpPr>
          <p:nvPr/>
        </p:nvSpPr>
        <p:spPr bwMode="auto">
          <a:xfrm>
            <a:off x="4724400" y="3984625"/>
            <a:ext cx="5048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400">
                <a:solidFill>
                  <a:schemeClr val="tx1"/>
                </a:solidFill>
                <a:latin typeface="Arial" charset="0"/>
                <a:cs typeface="Arial" charset="0"/>
              </a:defRPr>
            </a:lvl1pPr>
            <a:lvl2pPr marL="742950" indent="-285750" eaLnBrk="0" hangingPunct="0">
              <a:spcBef>
                <a:spcPct val="20000"/>
              </a:spcBef>
              <a:buFont typeface="Arial" charset="0"/>
              <a:buChar char="–"/>
              <a:defRPr sz="2000">
                <a:solidFill>
                  <a:schemeClr val="tx1"/>
                </a:solidFill>
                <a:latin typeface="Arial" charset="0"/>
                <a:cs typeface="Arial" charset="0"/>
              </a:defRPr>
            </a:lvl2pPr>
            <a:lvl3pPr marL="1143000" indent="-228600" eaLnBrk="0" hangingPunct="0">
              <a:spcBef>
                <a:spcPct val="20000"/>
              </a:spcBef>
              <a:buFont typeface="Arial" charset="0"/>
              <a:buChar char="•"/>
              <a:defRPr>
                <a:solidFill>
                  <a:schemeClr val="tx1"/>
                </a:solidFill>
                <a:latin typeface="Arial" charset="0"/>
                <a:cs typeface="Arial" charset="0"/>
              </a:defRPr>
            </a:lvl3pPr>
            <a:lvl4pPr marL="1600200" indent="-228600" eaLnBrk="0" hangingPunct="0">
              <a:spcBef>
                <a:spcPct val="20000"/>
              </a:spcBef>
              <a:buFont typeface="Arial" charset="0"/>
              <a:buChar char="–"/>
              <a:defRPr sz="1600">
                <a:solidFill>
                  <a:schemeClr val="tx1"/>
                </a:solidFill>
                <a:latin typeface="Arial" charset="0"/>
                <a:cs typeface="Arial" charset="0"/>
              </a:defRPr>
            </a:lvl4pPr>
            <a:lvl5pPr marL="2057400" indent="-228600" eaLnBrk="0" hangingPunct="0">
              <a:spcBef>
                <a:spcPct val="20000"/>
              </a:spcBef>
              <a:buFont typeface="Arial" charset="0"/>
              <a:buChar char="»"/>
              <a:defRPr sz="16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9pPr>
          </a:lstStyle>
          <a:p>
            <a:pPr eaLnBrk="1" hangingPunct="1">
              <a:spcBef>
                <a:spcPct val="0"/>
              </a:spcBef>
              <a:buFontTx/>
              <a:buNone/>
            </a:pPr>
            <a:r>
              <a:rPr lang="en-CA" altLang="en-US" sz="1400" i="1">
                <a:latin typeface="Times New Roman" pitchFamily="18" charset="0"/>
                <a:cs typeface="Times New Roman" pitchFamily="18" charset="0"/>
              </a:rPr>
              <a:t>v</a:t>
            </a:r>
            <a:r>
              <a:rPr lang="en-CA" altLang="en-US" sz="1400" i="1" baseline="-25000">
                <a:latin typeface="Times New Roman" pitchFamily="18" charset="0"/>
                <a:cs typeface="Times New Roman" pitchFamily="18" charset="0"/>
              </a:rPr>
              <a:t>k</a:t>
            </a:r>
            <a:r>
              <a:rPr lang="en-CA" altLang="en-US" sz="1400" baseline="-25000">
                <a:latin typeface="Times New Roman" pitchFamily="18" charset="0"/>
                <a:cs typeface="Times New Roman" pitchFamily="18" charset="0"/>
              </a:rPr>
              <a:t> + 1</a:t>
            </a:r>
            <a:endParaRPr lang="en-CA" altLang="en-US" sz="1400"/>
          </a:p>
        </p:txBody>
      </p:sp>
      <p:sp>
        <p:nvSpPr>
          <p:cNvPr id="24582" name="Rectangle 6"/>
          <p:cNvSpPr>
            <a:spLocks noChangeArrowheads="1"/>
          </p:cNvSpPr>
          <p:nvPr/>
        </p:nvSpPr>
        <p:spPr bwMode="auto">
          <a:xfrm>
            <a:off x="4592638" y="4221163"/>
            <a:ext cx="3683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400">
                <a:solidFill>
                  <a:schemeClr val="tx1"/>
                </a:solidFill>
                <a:latin typeface="Arial" charset="0"/>
                <a:cs typeface="Arial" charset="0"/>
              </a:defRPr>
            </a:lvl1pPr>
            <a:lvl2pPr marL="742950" indent="-285750" eaLnBrk="0" hangingPunct="0">
              <a:spcBef>
                <a:spcPct val="20000"/>
              </a:spcBef>
              <a:buFont typeface="Arial" charset="0"/>
              <a:buChar char="–"/>
              <a:defRPr sz="2000">
                <a:solidFill>
                  <a:schemeClr val="tx1"/>
                </a:solidFill>
                <a:latin typeface="Arial" charset="0"/>
                <a:cs typeface="Arial" charset="0"/>
              </a:defRPr>
            </a:lvl2pPr>
            <a:lvl3pPr marL="1143000" indent="-228600" eaLnBrk="0" hangingPunct="0">
              <a:spcBef>
                <a:spcPct val="20000"/>
              </a:spcBef>
              <a:buFont typeface="Arial" charset="0"/>
              <a:buChar char="•"/>
              <a:defRPr>
                <a:solidFill>
                  <a:schemeClr val="tx1"/>
                </a:solidFill>
                <a:latin typeface="Arial" charset="0"/>
                <a:cs typeface="Arial" charset="0"/>
              </a:defRPr>
            </a:lvl3pPr>
            <a:lvl4pPr marL="1600200" indent="-228600" eaLnBrk="0" hangingPunct="0">
              <a:spcBef>
                <a:spcPct val="20000"/>
              </a:spcBef>
              <a:buFont typeface="Arial" charset="0"/>
              <a:buChar char="–"/>
              <a:defRPr sz="1600">
                <a:solidFill>
                  <a:schemeClr val="tx1"/>
                </a:solidFill>
                <a:latin typeface="Arial" charset="0"/>
                <a:cs typeface="Arial" charset="0"/>
              </a:defRPr>
            </a:lvl4pPr>
            <a:lvl5pPr marL="2057400" indent="-228600" eaLnBrk="0" hangingPunct="0">
              <a:spcBef>
                <a:spcPct val="20000"/>
              </a:spcBef>
              <a:buFont typeface="Arial" charset="0"/>
              <a:buChar char="»"/>
              <a:defRPr sz="16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9pPr>
          </a:lstStyle>
          <a:p>
            <a:pPr eaLnBrk="1" hangingPunct="1">
              <a:spcBef>
                <a:spcPct val="0"/>
              </a:spcBef>
              <a:buFontTx/>
              <a:buNone/>
            </a:pPr>
            <a:r>
              <a:rPr lang="en-CA" altLang="en-US" sz="1400" i="1">
                <a:latin typeface="Times New Roman" pitchFamily="18" charset="0"/>
                <a:cs typeface="Times New Roman" pitchFamily="18" charset="0"/>
              </a:rPr>
              <a:t>e</a:t>
            </a:r>
            <a:r>
              <a:rPr lang="en-CA" altLang="en-US" sz="1400" i="1" baseline="-25000">
                <a:latin typeface="Times New Roman" pitchFamily="18" charset="0"/>
                <a:cs typeface="Times New Roman" pitchFamily="18" charset="0"/>
              </a:rPr>
              <a:t>k</a:t>
            </a:r>
            <a:r>
              <a:rPr lang="en-CA" altLang="en-US" sz="1400"/>
              <a:t> </a:t>
            </a:r>
          </a:p>
        </p:txBody>
      </p:sp>
      <p:pic>
        <p:nvPicPr>
          <p:cNvPr id="7" name="Picture 2" descr="C:\Users\dwharder\Desktop\a1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2636912"/>
            <a:ext cx="6552605" cy="2345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4011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CA" altLang="en-US" dirty="0" smtClean="0">
                <a:latin typeface="Arial" charset="0"/>
                <a:cs typeface="Arial" charset="0"/>
              </a:rPr>
              <a:t>Traversals</a:t>
            </a:r>
          </a:p>
        </p:txBody>
      </p:sp>
      <p:sp>
        <p:nvSpPr>
          <p:cNvPr id="24579" name="Content Placeholder 2"/>
          <p:cNvSpPr>
            <a:spLocks noGrp="1"/>
          </p:cNvSpPr>
          <p:nvPr>
            <p:ph idx="1"/>
          </p:nvPr>
        </p:nvSpPr>
        <p:spPr/>
        <p:txBody>
          <a:bodyPr/>
          <a:lstStyle/>
          <a:p>
            <a:pPr>
              <a:buNone/>
            </a:pPr>
            <a:r>
              <a:rPr lang="en-CA" altLang="en-US" dirty="0">
                <a:latin typeface="Arial" charset="0"/>
                <a:cs typeface="Arial" charset="0"/>
              </a:rPr>
              <a:t>	Traversals on forests can be achieved by treating the roots as children of a notional root</a:t>
            </a:r>
          </a:p>
          <a:p>
            <a:pPr>
              <a:buFont typeface="Arial" charset="0"/>
              <a:buNone/>
            </a:pPr>
            <a:endParaRPr lang="en-CA" altLang="en-US" dirty="0" smtClean="0">
              <a:latin typeface="Arial" charset="0"/>
              <a:cs typeface="Arial" charset="0"/>
            </a:endParaRPr>
          </a:p>
          <a:p>
            <a:pPr>
              <a:buFont typeface="Arial" charset="0"/>
              <a:buNone/>
            </a:pPr>
            <a:endParaRPr lang="en-CA" altLang="en-US" dirty="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a:latin typeface="Arial" charset="0"/>
              <a:cs typeface="Arial" charset="0"/>
            </a:endParaRPr>
          </a:p>
          <a:p>
            <a:pPr lvl="0">
              <a:buNone/>
            </a:pPr>
            <a:r>
              <a:rPr lang="en-CA" altLang="en-US" dirty="0">
                <a:solidFill>
                  <a:prstClr val="black"/>
                </a:solidFill>
                <a:latin typeface="Arial" charset="0"/>
                <a:cs typeface="Arial" charset="0"/>
              </a:rPr>
              <a:t>Pre-order traversal:</a:t>
            </a:r>
            <a:r>
              <a:rPr lang="en-CA" altLang="en-US" sz="1800" dirty="0">
                <a:solidFill>
                  <a:prstClr val="black"/>
                </a:solidFill>
                <a:latin typeface="Arial" charset="0"/>
                <a:cs typeface="Arial" charset="0"/>
              </a:rPr>
              <a:t>	</a:t>
            </a:r>
            <a:r>
              <a:rPr lang="en-CA" altLang="en-US" sz="1600" dirty="0">
                <a:solidFill>
                  <a:prstClr val="black"/>
                </a:solidFill>
                <a:latin typeface="Arial" charset="0"/>
                <a:cs typeface="Arial" charset="0"/>
              </a:rPr>
              <a:t>A E B O F P U G H C I Q V W J D K R L M S T X Y Z N</a:t>
            </a:r>
          </a:p>
          <a:p>
            <a:pPr lvl="0">
              <a:buNone/>
            </a:pPr>
            <a:r>
              <a:rPr lang="en-CA" altLang="en-US" dirty="0">
                <a:solidFill>
                  <a:prstClr val="black"/>
                </a:solidFill>
                <a:latin typeface="Arial" charset="0"/>
                <a:cs typeface="Arial" charset="0"/>
              </a:rPr>
              <a:t>Post-order traversal:</a:t>
            </a:r>
            <a:r>
              <a:rPr lang="en-CA" altLang="en-US" sz="1800" dirty="0">
                <a:solidFill>
                  <a:prstClr val="black"/>
                </a:solidFill>
                <a:latin typeface="Arial" charset="0"/>
                <a:cs typeface="Arial" charset="0"/>
              </a:rPr>
              <a:t>	</a:t>
            </a:r>
            <a:r>
              <a:rPr lang="en-CA" altLang="en-US" sz="1600" dirty="0">
                <a:solidFill>
                  <a:prstClr val="black"/>
                </a:solidFill>
                <a:latin typeface="Arial" charset="0"/>
                <a:cs typeface="Arial" charset="0"/>
              </a:rPr>
              <a:t>E A O U P F G H B V W Q I J C R K L S X Y Z T M N D</a:t>
            </a:r>
            <a:endParaRPr lang="en-CA" altLang="en-US" dirty="0">
              <a:solidFill>
                <a:prstClr val="black"/>
              </a:solidFill>
              <a:latin typeface="Arial" charset="0"/>
              <a:cs typeface="Arial" charset="0"/>
            </a:endParaRPr>
          </a:p>
          <a:p>
            <a:pPr lvl="0">
              <a:buNone/>
            </a:pPr>
            <a:r>
              <a:rPr lang="en-CA" altLang="en-US" dirty="0">
                <a:solidFill>
                  <a:prstClr val="black"/>
                </a:solidFill>
                <a:latin typeface="Arial" charset="0"/>
                <a:cs typeface="Arial" charset="0"/>
              </a:rPr>
              <a:t>Breadth-first traversal:</a:t>
            </a:r>
            <a:r>
              <a:rPr lang="en-CA" altLang="en-US" sz="1800" dirty="0">
                <a:solidFill>
                  <a:prstClr val="black"/>
                </a:solidFill>
                <a:latin typeface="Arial" charset="0"/>
                <a:cs typeface="Arial" charset="0"/>
              </a:rPr>
              <a:t>	</a:t>
            </a:r>
            <a:r>
              <a:rPr lang="en-CA" altLang="en-US" sz="1600" dirty="0" smtClean="0">
                <a:solidFill>
                  <a:prstClr val="black"/>
                </a:solidFill>
                <a:latin typeface="Arial" charset="0"/>
                <a:cs typeface="Arial" charset="0"/>
              </a:rPr>
              <a:t>A B C D E F G H I J K L M N O P Q R S T U V W X Y Z</a:t>
            </a:r>
            <a:endParaRPr lang="en-CA" altLang="en-US" dirty="0">
              <a:solidFill>
                <a:prstClr val="black"/>
              </a:solidFill>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p:txBody>
      </p:sp>
      <p:sp>
        <p:nvSpPr>
          <p:cNvPr id="24581" name="Rectangle 5"/>
          <p:cNvSpPr>
            <a:spLocks noChangeArrowheads="1"/>
          </p:cNvSpPr>
          <p:nvPr/>
        </p:nvSpPr>
        <p:spPr bwMode="auto">
          <a:xfrm>
            <a:off x="4724400" y="3984625"/>
            <a:ext cx="5048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400">
                <a:solidFill>
                  <a:schemeClr val="tx1"/>
                </a:solidFill>
                <a:latin typeface="Arial" charset="0"/>
                <a:cs typeface="Arial" charset="0"/>
              </a:defRPr>
            </a:lvl1pPr>
            <a:lvl2pPr marL="742950" indent="-285750" eaLnBrk="0" hangingPunct="0">
              <a:spcBef>
                <a:spcPct val="20000"/>
              </a:spcBef>
              <a:buFont typeface="Arial" charset="0"/>
              <a:buChar char="–"/>
              <a:defRPr sz="2000">
                <a:solidFill>
                  <a:schemeClr val="tx1"/>
                </a:solidFill>
                <a:latin typeface="Arial" charset="0"/>
                <a:cs typeface="Arial" charset="0"/>
              </a:defRPr>
            </a:lvl2pPr>
            <a:lvl3pPr marL="1143000" indent="-228600" eaLnBrk="0" hangingPunct="0">
              <a:spcBef>
                <a:spcPct val="20000"/>
              </a:spcBef>
              <a:buFont typeface="Arial" charset="0"/>
              <a:buChar char="•"/>
              <a:defRPr>
                <a:solidFill>
                  <a:schemeClr val="tx1"/>
                </a:solidFill>
                <a:latin typeface="Arial" charset="0"/>
                <a:cs typeface="Arial" charset="0"/>
              </a:defRPr>
            </a:lvl3pPr>
            <a:lvl4pPr marL="1600200" indent="-228600" eaLnBrk="0" hangingPunct="0">
              <a:spcBef>
                <a:spcPct val="20000"/>
              </a:spcBef>
              <a:buFont typeface="Arial" charset="0"/>
              <a:buChar char="–"/>
              <a:defRPr sz="1600">
                <a:solidFill>
                  <a:schemeClr val="tx1"/>
                </a:solidFill>
                <a:latin typeface="Arial" charset="0"/>
                <a:cs typeface="Arial" charset="0"/>
              </a:defRPr>
            </a:lvl4pPr>
            <a:lvl5pPr marL="2057400" indent="-228600" eaLnBrk="0" hangingPunct="0">
              <a:spcBef>
                <a:spcPct val="20000"/>
              </a:spcBef>
              <a:buFont typeface="Arial" charset="0"/>
              <a:buChar char="»"/>
              <a:defRPr sz="16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9pPr>
          </a:lstStyle>
          <a:p>
            <a:pPr eaLnBrk="1" hangingPunct="1">
              <a:spcBef>
                <a:spcPct val="0"/>
              </a:spcBef>
              <a:buFontTx/>
              <a:buNone/>
            </a:pPr>
            <a:r>
              <a:rPr lang="en-CA" altLang="en-US" sz="1400" i="1">
                <a:latin typeface="Times New Roman" pitchFamily="18" charset="0"/>
                <a:cs typeface="Times New Roman" pitchFamily="18" charset="0"/>
              </a:rPr>
              <a:t>v</a:t>
            </a:r>
            <a:r>
              <a:rPr lang="en-CA" altLang="en-US" sz="1400" i="1" baseline="-25000">
                <a:latin typeface="Times New Roman" pitchFamily="18" charset="0"/>
                <a:cs typeface="Times New Roman" pitchFamily="18" charset="0"/>
              </a:rPr>
              <a:t>k</a:t>
            </a:r>
            <a:r>
              <a:rPr lang="en-CA" altLang="en-US" sz="1400" baseline="-25000">
                <a:latin typeface="Times New Roman" pitchFamily="18" charset="0"/>
                <a:cs typeface="Times New Roman" pitchFamily="18" charset="0"/>
              </a:rPr>
              <a:t> + 1</a:t>
            </a:r>
            <a:endParaRPr lang="en-CA" altLang="en-US" sz="1400"/>
          </a:p>
        </p:txBody>
      </p:sp>
      <p:sp>
        <p:nvSpPr>
          <p:cNvPr id="24582" name="Rectangle 6"/>
          <p:cNvSpPr>
            <a:spLocks noChangeArrowheads="1"/>
          </p:cNvSpPr>
          <p:nvPr/>
        </p:nvSpPr>
        <p:spPr bwMode="auto">
          <a:xfrm>
            <a:off x="4592638" y="4221163"/>
            <a:ext cx="3683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400">
                <a:solidFill>
                  <a:schemeClr val="tx1"/>
                </a:solidFill>
                <a:latin typeface="Arial" charset="0"/>
                <a:cs typeface="Arial" charset="0"/>
              </a:defRPr>
            </a:lvl1pPr>
            <a:lvl2pPr marL="742950" indent="-285750" eaLnBrk="0" hangingPunct="0">
              <a:spcBef>
                <a:spcPct val="20000"/>
              </a:spcBef>
              <a:buFont typeface="Arial" charset="0"/>
              <a:buChar char="–"/>
              <a:defRPr sz="2000">
                <a:solidFill>
                  <a:schemeClr val="tx1"/>
                </a:solidFill>
                <a:latin typeface="Arial" charset="0"/>
                <a:cs typeface="Arial" charset="0"/>
              </a:defRPr>
            </a:lvl2pPr>
            <a:lvl3pPr marL="1143000" indent="-228600" eaLnBrk="0" hangingPunct="0">
              <a:spcBef>
                <a:spcPct val="20000"/>
              </a:spcBef>
              <a:buFont typeface="Arial" charset="0"/>
              <a:buChar char="•"/>
              <a:defRPr>
                <a:solidFill>
                  <a:schemeClr val="tx1"/>
                </a:solidFill>
                <a:latin typeface="Arial" charset="0"/>
                <a:cs typeface="Arial" charset="0"/>
              </a:defRPr>
            </a:lvl3pPr>
            <a:lvl4pPr marL="1600200" indent="-228600" eaLnBrk="0" hangingPunct="0">
              <a:spcBef>
                <a:spcPct val="20000"/>
              </a:spcBef>
              <a:buFont typeface="Arial" charset="0"/>
              <a:buChar char="–"/>
              <a:defRPr sz="1600">
                <a:solidFill>
                  <a:schemeClr val="tx1"/>
                </a:solidFill>
                <a:latin typeface="Arial" charset="0"/>
                <a:cs typeface="Arial" charset="0"/>
              </a:defRPr>
            </a:lvl4pPr>
            <a:lvl5pPr marL="2057400" indent="-228600" eaLnBrk="0" hangingPunct="0">
              <a:spcBef>
                <a:spcPct val="20000"/>
              </a:spcBef>
              <a:buFont typeface="Arial" charset="0"/>
              <a:buChar char="»"/>
              <a:defRPr sz="16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600">
                <a:solidFill>
                  <a:schemeClr val="tx1"/>
                </a:solidFill>
                <a:latin typeface="Arial" charset="0"/>
                <a:cs typeface="Arial" charset="0"/>
              </a:defRPr>
            </a:lvl9pPr>
          </a:lstStyle>
          <a:p>
            <a:pPr eaLnBrk="1" hangingPunct="1">
              <a:spcBef>
                <a:spcPct val="0"/>
              </a:spcBef>
              <a:buFontTx/>
              <a:buNone/>
            </a:pPr>
            <a:r>
              <a:rPr lang="en-CA" altLang="en-US" sz="1400" i="1">
                <a:latin typeface="Times New Roman" pitchFamily="18" charset="0"/>
                <a:cs typeface="Times New Roman" pitchFamily="18" charset="0"/>
              </a:rPr>
              <a:t>e</a:t>
            </a:r>
            <a:r>
              <a:rPr lang="en-CA" altLang="en-US" sz="1400" i="1" baseline="-25000">
                <a:latin typeface="Times New Roman" pitchFamily="18" charset="0"/>
                <a:cs typeface="Times New Roman" pitchFamily="18" charset="0"/>
              </a:rPr>
              <a:t>k</a:t>
            </a:r>
            <a:r>
              <a:rPr lang="en-CA" altLang="en-US" sz="1400"/>
              <a:t> </a:t>
            </a:r>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331640" y="2637197"/>
            <a:ext cx="6552605" cy="2344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5404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Implementation</a:t>
            </a:r>
            <a:endParaRPr lang="en-CA" dirty="0"/>
          </a:p>
        </p:txBody>
      </p:sp>
      <p:sp>
        <p:nvSpPr>
          <p:cNvPr id="3" name="Content Placeholder 2"/>
          <p:cNvSpPr>
            <a:spLocks noGrp="1"/>
          </p:cNvSpPr>
          <p:nvPr>
            <p:ph idx="1"/>
          </p:nvPr>
        </p:nvSpPr>
        <p:spPr/>
        <p:txBody>
          <a:bodyPr/>
          <a:lstStyle/>
          <a:p>
            <a:pPr marL="357188" indent="-357188">
              <a:buNone/>
            </a:pPr>
            <a:r>
              <a:rPr lang="en-CA" dirty="0" smtClean="0"/>
              <a:t>	Using the </a:t>
            </a:r>
            <a:r>
              <a:rPr lang="en-CA" dirty="0" err="1" smtClean="0">
                <a:latin typeface="Consolas" panose="020B0609020204030204" pitchFamily="49" charset="0"/>
                <a:cs typeface="Consolas" panose="020B0609020204030204" pitchFamily="49" charset="0"/>
              </a:rPr>
              <a:t>Simple_tree</a:t>
            </a:r>
            <a:r>
              <a:rPr lang="en-CA" dirty="0" smtClean="0"/>
              <a:t> structure, one could simply keep a linked list of trees</a:t>
            </a:r>
          </a:p>
          <a:p>
            <a:pPr marL="357188" indent="-357188">
              <a:buNone/>
            </a:pPr>
            <a:r>
              <a:rPr lang="en-CA" dirty="0" smtClean="0"/>
              <a:t>		</a:t>
            </a:r>
            <a:r>
              <a:rPr lang="en-CA" sz="1800" dirty="0" err="1" smtClean="0">
                <a:latin typeface="Consolas" panose="020B0609020204030204" pitchFamily="49" charset="0"/>
                <a:cs typeface="Consolas" panose="020B0609020204030204" pitchFamily="49" charset="0"/>
              </a:rPr>
              <a:t>Single_list</a:t>
            </a:r>
            <a:r>
              <a:rPr lang="en-CA" sz="1800" dirty="0" smtClean="0">
                <a:latin typeface="Consolas" panose="020B0609020204030204" pitchFamily="49" charset="0"/>
                <a:cs typeface="Consolas" panose="020B0609020204030204" pitchFamily="49" charset="0"/>
              </a:rPr>
              <a:t>&lt;</a:t>
            </a:r>
            <a:r>
              <a:rPr lang="en-CA" sz="1800" dirty="0" err="1" smtClean="0">
                <a:latin typeface="Consolas" panose="020B0609020204030204" pitchFamily="49" charset="0"/>
                <a:cs typeface="Consolas" panose="020B0609020204030204" pitchFamily="49" charset="0"/>
              </a:rPr>
              <a:t>Simple_tree</a:t>
            </a:r>
            <a:r>
              <a:rPr lang="en-CA" sz="1800" dirty="0" smtClean="0">
                <a:latin typeface="Consolas" panose="020B0609020204030204" pitchFamily="49" charset="0"/>
                <a:cs typeface="Consolas" panose="020B0609020204030204" pitchFamily="49" charset="0"/>
              </a:rPr>
              <a:t> *&gt; list;</a:t>
            </a:r>
            <a:endParaRPr lang="en-CA" sz="1800" dirty="0">
              <a:latin typeface="Consolas" panose="020B0609020204030204" pitchFamily="49" charset="0"/>
              <a:cs typeface="Consolas" panose="020B0609020204030204" pitchFamily="49" charset="0"/>
            </a:endParaRPr>
          </a:p>
          <a:p>
            <a:pPr marL="357188" indent="-357188">
              <a:buNone/>
            </a:pPr>
            <a:endParaRPr lang="en-CA" dirty="0" smtClean="0"/>
          </a:p>
          <a:p>
            <a:pPr marL="357188" indent="-357188">
              <a:buNone/>
            </a:pPr>
            <a:r>
              <a:rPr lang="en-CA" dirty="0" smtClean="0"/>
              <a:t>	Using the parental tree structure, one could remove the restriction that only one entry stores itself</a:t>
            </a:r>
            <a:endParaRPr lang="en-CA" dirty="0"/>
          </a:p>
        </p:txBody>
      </p:sp>
      <p:pic>
        <p:nvPicPr>
          <p:cNvPr id="4" name="Picture 2" descr="C:\Users\dwharder\Desktop\a1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7864" y="4437112"/>
            <a:ext cx="5400477" cy="193286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p:cNvGraphicFramePr>
            <a:graphicFrameLocks noGrp="1"/>
          </p:cNvGraphicFramePr>
          <p:nvPr>
            <p:extLst>
              <p:ext uri="{D42A27DB-BD31-4B8C-83A1-F6EECF244321}">
                <p14:modId xmlns:p14="http://schemas.microsoft.com/office/powerpoint/2010/main" val="1709129194"/>
              </p:ext>
            </p:extLst>
          </p:nvPr>
        </p:nvGraphicFramePr>
        <p:xfrm>
          <a:off x="107504" y="3789040"/>
          <a:ext cx="8964618" cy="925830"/>
        </p:xfrm>
        <a:graphic>
          <a:graphicData uri="http://schemas.openxmlformats.org/drawingml/2006/table">
            <a:tbl>
              <a:tblPr firstRow="1" bandRow="1">
                <a:tableStyleId>{2D5ABB26-0587-4C30-8999-92F81FD0307C}</a:tableStyleId>
              </a:tblPr>
              <a:tblGrid>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gridCol w="344793"/>
              </a:tblGrid>
              <a:tr h="84063">
                <a:tc>
                  <a:txBody>
                    <a:bodyPr/>
                    <a:lstStyle/>
                    <a:p>
                      <a:pPr algn="l"/>
                      <a:r>
                        <a:rPr lang="en-CA" sz="1200" b="0" dirty="0" smtClean="0"/>
                        <a:t>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1475">
                <a:tc>
                  <a:txBody>
                    <a:bodyPr/>
                    <a:lstStyle/>
                    <a:p>
                      <a:pPr algn="ctr"/>
                      <a:r>
                        <a:rPr lang="en-CA" sz="2000" b="1" dirty="0" smtClean="0">
                          <a:solidFill>
                            <a:srgbClr val="FF0000"/>
                          </a:solidFill>
                        </a:rPr>
                        <a:t>0</a:t>
                      </a:r>
                      <a:endParaRPr lang="en-CA" sz="2000" b="1"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1" dirty="0" smtClean="0">
                          <a:solidFill>
                            <a:srgbClr val="FF0000"/>
                          </a:solidFill>
                        </a:rPr>
                        <a:t>1</a:t>
                      </a:r>
                      <a:endParaRPr lang="en-CA" sz="2000" b="1"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1" dirty="0" smtClean="0">
                          <a:solidFill>
                            <a:srgbClr val="FF0000"/>
                          </a:solidFill>
                        </a:rPr>
                        <a:t>2</a:t>
                      </a:r>
                      <a:endParaRPr lang="en-CA" sz="2000" b="1"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1" dirty="0" smtClean="0">
                          <a:solidFill>
                            <a:srgbClr val="FF0000"/>
                          </a:solidFill>
                        </a:rPr>
                        <a:t>3</a:t>
                      </a:r>
                      <a:endParaRPr lang="en-CA" sz="2000" b="1"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6</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16</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16</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19</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19</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19</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1475">
                <a:tc>
                  <a:txBody>
                    <a:bodyPr/>
                    <a:lstStyle/>
                    <a:p>
                      <a:pPr algn="ctr"/>
                      <a:r>
                        <a:rPr lang="en-CA" sz="1800" b="0" dirty="0" smtClean="0">
                          <a:solidFill>
                            <a:schemeClr val="tx1"/>
                          </a:solidFill>
                          <a:latin typeface="Arial" panose="020B0604020202020204" pitchFamily="34" charset="0"/>
                          <a:cs typeface="Arial" panose="020B0604020202020204" pitchFamily="34" charset="0"/>
                        </a:rPr>
                        <a:t>A</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B</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C</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D</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E</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F</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G</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H</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I</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J</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K</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L</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M</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N</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O</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P</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Q</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R</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S</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T</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U</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V</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W</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X</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Y</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sz="1800" b="0" dirty="0" smtClean="0">
                          <a:solidFill>
                            <a:schemeClr val="tx1"/>
                          </a:solidFill>
                          <a:latin typeface="Arial" panose="020B0604020202020204" pitchFamily="34" charset="0"/>
                          <a:cs typeface="Arial" panose="020B0604020202020204" pitchFamily="34" charset="0"/>
                        </a:rPr>
                        <a:t>Z</a:t>
                      </a:r>
                      <a:endParaRPr lang="en-CA" sz="1800" b="0" dirty="0">
                        <a:solidFill>
                          <a:schemeClr val="tx1"/>
                        </a:solidFill>
                        <a:latin typeface="Arial" panose="020B0604020202020204" pitchFamily="34" charset="0"/>
                        <a:cs typeface="Arial" panose="020B060402020202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2292409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CA" altLang="en-US" dirty="0" smtClean="0">
                <a:latin typeface="Arial" charset="0"/>
                <a:cs typeface="Arial" charset="0"/>
              </a:rPr>
              <a:t>Application</a:t>
            </a:r>
          </a:p>
        </p:txBody>
      </p:sp>
      <p:sp>
        <p:nvSpPr>
          <p:cNvPr id="23555"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In Windows, each drive forms the root of its own directory structure</a:t>
            </a:r>
          </a:p>
          <a:p>
            <a:pPr lvl="1"/>
            <a:r>
              <a:rPr lang="en-CA" altLang="en-US" dirty="0" smtClean="0">
                <a:latin typeface="Arial" charset="0"/>
                <a:cs typeface="Arial" charset="0"/>
              </a:rPr>
              <a:t>Each of the directories is hierarchical—that is, a rooted tree</a:t>
            </a:r>
          </a:p>
        </p:txBody>
      </p:sp>
      <p:pic>
        <p:nvPicPr>
          <p:cNvPr id="6146" name="Picture 2" descr="C:\Users\dwharder\Desktop\a1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2904703"/>
            <a:ext cx="7259637" cy="347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0334660"/>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17328</TotalTime>
  <Words>106</Words>
  <Application>Microsoft Office PowerPoint</Application>
  <PresentationFormat>On-screen Show (4:3)</PresentationFormat>
  <Paragraphs>159</Paragraphs>
  <Slides>13</Slides>
  <Notes>5</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Custom Design</vt:lpstr>
      <vt:lpstr>PowerPoint Presentation</vt:lpstr>
      <vt:lpstr>Outline</vt:lpstr>
      <vt:lpstr>Hierarchical relation</vt:lpstr>
      <vt:lpstr>Definition</vt:lpstr>
      <vt:lpstr>Definition</vt:lpstr>
      <vt:lpstr>Traversals</vt:lpstr>
      <vt:lpstr>Traversals</vt:lpstr>
      <vt:lpstr>Implementation</vt:lpstr>
      <vt:lpstr>Application</vt:lpstr>
      <vt:lpstr>Application</vt:lpstr>
      <vt:lpstr>Looking ahead</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1320</cp:revision>
  <dcterms:created xsi:type="dcterms:W3CDTF">2009-09-11T23:00:44Z</dcterms:created>
  <dcterms:modified xsi:type="dcterms:W3CDTF">2014-03-18T17:31:45Z</dcterms:modified>
</cp:coreProperties>
</file>

<file path=docProps/thumbnail.jpeg>
</file>